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66" r:id="rId4"/>
    <p:sldId id="281" r:id="rId5"/>
    <p:sldId id="282" r:id="rId6"/>
    <p:sldId id="283" r:id="rId7"/>
    <p:sldId id="278" r:id="rId8"/>
    <p:sldId id="277" r:id="rId9"/>
    <p:sldId id="276" r:id="rId10"/>
    <p:sldId id="265" r:id="rId11"/>
    <p:sldId id="34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3EFF"/>
    <a:srgbClr val="FF2883"/>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11" autoAdjust="0"/>
    <p:restoredTop sz="94660"/>
  </p:normalViewPr>
  <p:slideViewPr>
    <p:cSldViewPr snapToGrid="0">
      <p:cViewPr varScale="1">
        <p:scale>
          <a:sx n="84" d="100"/>
          <a:sy n="84" d="100"/>
        </p:scale>
        <p:origin x="752"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12/11/2025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12/11/2025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4D407CD5-D897-D04B-B66F-61EF0FC1CBA5}"/>
              </a:ext>
            </a:extLst>
          </p:cNvPr>
          <p:cNvPicPr/>
          <p:nvPr userDrawn="1"/>
        </p:nvPicPr>
        <p:blipFill rotWithShape="1">
          <a:blip r:embed="rId2"/>
          <a:srcRect l="18198" t="28642" r="15234" b="8118"/>
          <a:stretch/>
        </p:blipFill>
        <p:spPr>
          <a:xfrm>
            <a:off x="11338386" y="6271825"/>
            <a:ext cx="727710" cy="553085"/>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12/11/2025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7.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0.tiff"/><Relationship Id="rId1" Type="http://schemas.openxmlformats.org/officeDocument/2006/relationships/slideLayout" Target="../slideLayouts/slideLayout7.xml"/><Relationship Id="rId5" Type="http://schemas.openxmlformats.org/officeDocument/2006/relationships/image" Target="../media/image13.tiff"/><Relationship Id="rId4" Type="http://schemas.openxmlformats.org/officeDocument/2006/relationships/image" Target="../media/image12.tiff"/></Relationships>
</file>

<file path=ppt/slides/_rels/slide6.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0.tiff"/><Relationship Id="rId1" Type="http://schemas.openxmlformats.org/officeDocument/2006/relationships/slideLayout" Target="../slideLayouts/slideLayout7.xml"/><Relationship Id="rId5" Type="http://schemas.openxmlformats.org/officeDocument/2006/relationships/image" Target="../media/image13.tiff"/><Relationship Id="rId4" Type="http://schemas.openxmlformats.org/officeDocument/2006/relationships/image" Target="../media/image12.tiff"/></Relationships>
</file>

<file path=ppt/slides/_rels/slide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46251" y="-22550"/>
            <a:ext cx="3413820"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Reflection</a:t>
            </a:r>
            <a:endParaRPr lang="en-GB" sz="6000" b="1" u="sng" dirty="0">
              <a:solidFill>
                <a:srgbClr val="FF0000"/>
              </a:solidFill>
            </a:endParaRPr>
          </a:p>
        </p:txBody>
      </p:sp>
      <p:sp>
        <p:nvSpPr>
          <p:cNvPr id="3" name="TextBox 2"/>
          <p:cNvSpPr txBox="1"/>
          <p:nvPr/>
        </p:nvSpPr>
        <p:spPr>
          <a:xfrm>
            <a:off x="361950" y="1285555"/>
            <a:ext cx="11468100" cy="2123658"/>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200" b="1" dirty="0">
                <a:latin typeface="+mj-lt"/>
              </a:rPr>
              <a:t>Discuss with a partner or as a class: </a:t>
            </a:r>
          </a:p>
          <a:p>
            <a:endParaRPr lang="en-GB" sz="2200" b="1" dirty="0">
              <a:latin typeface="+mj-lt"/>
            </a:endParaRPr>
          </a:p>
          <a:p>
            <a:pPr algn="ctr"/>
            <a:r>
              <a:rPr lang="en-AU" sz="2200" b="1" dirty="0">
                <a:latin typeface="+mj-lt"/>
              </a:rPr>
              <a:t>What is the job of the Iron Messenger? </a:t>
            </a:r>
            <a:endParaRPr lang="en-AU" sz="2200" dirty="0">
              <a:latin typeface="+mj-lt"/>
            </a:endParaRPr>
          </a:p>
          <a:p>
            <a:endParaRPr lang="en-AU" sz="2200" dirty="0">
              <a:latin typeface="+mj-lt"/>
            </a:endParaRPr>
          </a:p>
          <a:p>
            <a:r>
              <a:rPr lang="en-AU" sz="2200" dirty="0">
                <a:latin typeface="+mj-lt"/>
              </a:rPr>
              <a:t>Who would like to share their poster or idea you have designed to help spread the word about looking after our teeth. </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4" name="Rectangle 3">
            <a:extLst>
              <a:ext uri="{FF2B5EF4-FFF2-40B4-BE49-F238E27FC236}">
                <a16:creationId xmlns:a16="http://schemas.microsoft.com/office/drawing/2014/main" id="{73CB6934-9498-AB4C-850D-65C3B05B1E8B}"/>
              </a:ext>
            </a:extLst>
          </p:cNvPr>
          <p:cNvSpPr/>
          <p:nvPr/>
        </p:nvSpPr>
        <p:spPr>
          <a:xfrm>
            <a:off x="1266825" y="3994096"/>
            <a:ext cx="9658350" cy="1200329"/>
          </a:xfrm>
          <a:prstGeom prst="rect">
            <a:avLst/>
          </a:prstGeom>
        </p:spPr>
        <p:txBody>
          <a:bodyPr wrap="square">
            <a:spAutoFit/>
          </a:bodyPr>
          <a:lstStyle/>
          <a:p>
            <a:pPr algn="ctr"/>
            <a:r>
              <a:rPr lang="en-AU" sz="2400" dirty="0">
                <a:latin typeface="+mj-lt"/>
              </a:rPr>
              <a:t>#</a:t>
            </a:r>
            <a:r>
              <a:rPr lang="en-AU" sz="2400" dirty="0" err="1">
                <a:latin typeface="+mj-lt"/>
              </a:rPr>
              <a:t>HomeAction</a:t>
            </a:r>
            <a:r>
              <a:rPr lang="en-AU" sz="2400" dirty="0">
                <a:latin typeface="+mj-lt"/>
              </a:rPr>
              <a:t> </a:t>
            </a:r>
          </a:p>
          <a:p>
            <a:pPr algn="ctr"/>
            <a:r>
              <a:rPr lang="en-AU" sz="2400" dirty="0">
                <a:latin typeface="+mj-lt"/>
              </a:rPr>
              <a:t>Think carefully where you could place your posters. Somewhere for everyone to notice them? Could you make a display? Stick it on the bathroom door?</a:t>
            </a:r>
          </a:p>
        </p:txBody>
      </p:sp>
      <p:pic>
        <p:nvPicPr>
          <p:cNvPr id="6" name="Picture 5">
            <a:extLst>
              <a:ext uri="{FF2B5EF4-FFF2-40B4-BE49-F238E27FC236}">
                <a16:creationId xmlns:a16="http://schemas.microsoft.com/office/drawing/2014/main" id="{C4870702-5A9D-9E4D-85B4-1A8E26A01C8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901969" y="181629"/>
            <a:ext cx="1528814" cy="2346684"/>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8764467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6</a:t>
            </a:r>
          </a:p>
        </p:txBody>
      </p:sp>
      <p:sp>
        <p:nvSpPr>
          <p:cNvPr id="5" name="TextBox 4"/>
          <p:cNvSpPr txBox="1"/>
          <p:nvPr/>
        </p:nvSpPr>
        <p:spPr>
          <a:xfrm>
            <a:off x="1097279" y="2095805"/>
            <a:ext cx="5538652" cy="3785652"/>
          </a:xfrm>
          <a:prstGeom prst="rect">
            <a:avLst/>
          </a:prstGeom>
          <a:noFill/>
        </p:spPr>
        <p:txBody>
          <a:bodyPr wrap="square" rtlCol="0">
            <a:spAutoFit/>
          </a:bodyPr>
          <a:lstStyle/>
          <a:p>
            <a:r>
              <a:rPr lang="en-AU" sz="2400" b="1" dirty="0"/>
              <a:t>Learning Intentions: </a:t>
            </a:r>
          </a:p>
          <a:p>
            <a:endParaRPr lang="en-AU" sz="2400" b="1" i="1" dirty="0"/>
          </a:p>
          <a:p>
            <a:pPr marL="342900" indent="-342900">
              <a:buFont typeface="Arial" panose="020B0604020202020204" pitchFamily="34" charset="0"/>
              <a:buChar char="•"/>
            </a:pPr>
            <a:r>
              <a:rPr lang="en-AU" sz="2400" dirty="0"/>
              <a:t>Students understand how they will look after their teeth and gums.</a:t>
            </a:r>
          </a:p>
          <a:p>
            <a:pPr marL="342900" indent="-342900" fontAlgn="base">
              <a:buFont typeface="Arial" panose="020B0604020202020204" pitchFamily="34" charset="0"/>
              <a:buChar char="•"/>
            </a:pPr>
            <a:r>
              <a:rPr lang="en-AU" sz="2400" dirty="0"/>
              <a:t>Students understand how to apply what they have learnt to take action</a:t>
            </a:r>
            <a:endParaRPr lang="en-AU" sz="2400" b="1" i="1" dirty="0"/>
          </a:p>
          <a:p>
            <a:pPr marL="342900" indent="-342900">
              <a:buFont typeface="Arial" panose="020B0604020202020204" pitchFamily="34" charset="0"/>
              <a:buChar char="•"/>
            </a:pPr>
            <a:r>
              <a:rPr lang="en-AU" sz="2400" dirty="0"/>
              <a:t>Students understand the different ways we can take action and spread a positive message </a:t>
            </a:r>
          </a:p>
          <a:p>
            <a:endParaRPr lang="en-AU" sz="2400" dirty="0"/>
          </a:p>
        </p:txBody>
      </p:sp>
      <p:pic>
        <p:nvPicPr>
          <p:cNvPr id="7" name="Picture 6">
            <a:extLst>
              <a:ext uri="{FF2B5EF4-FFF2-40B4-BE49-F238E27FC236}">
                <a16:creationId xmlns:a16="http://schemas.microsoft.com/office/drawing/2014/main" id="{D0000D39-B52C-4E4B-8818-0EE2B32065D0}"/>
              </a:ext>
            </a:extLst>
          </p:cNvPr>
          <p:cNvPicPr>
            <a:picLocks noChangeAspect="1"/>
          </p:cNvPicPr>
          <p:nvPr/>
        </p:nvPicPr>
        <p:blipFill>
          <a:blip r:embed="rId2"/>
          <a:stretch>
            <a:fillRect/>
          </a:stretch>
        </p:blipFill>
        <p:spPr>
          <a:xfrm>
            <a:off x="7107745" y="286603"/>
            <a:ext cx="4589077" cy="62616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1316"/>
            <a:ext cx="12192000" cy="923330"/>
          </a:xfrm>
          <a:prstGeom prst="rect">
            <a:avLst/>
          </a:prstGeom>
          <a:noFill/>
        </p:spPr>
        <p:txBody>
          <a:bodyPr wrap="square" lIns="91440" tIns="45720" rIns="91440" bIns="45720">
            <a:spAutoFit/>
          </a:bodyPr>
          <a:lstStyle/>
          <a:p>
            <a:pPr algn="ctr"/>
            <a:r>
              <a:rPr lang="en-US"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How will you be a guardian of your gums?</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pic>
        <p:nvPicPr>
          <p:cNvPr id="3" name="Picture 2">
            <a:extLst>
              <a:ext uri="{FF2B5EF4-FFF2-40B4-BE49-F238E27FC236}">
                <a16:creationId xmlns:a16="http://schemas.microsoft.com/office/drawing/2014/main" id="{30EEC191-34A2-8F40-A7ED-97DCDF252DC5}"/>
              </a:ext>
            </a:extLst>
          </p:cNvPr>
          <p:cNvPicPr>
            <a:picLocks noChangeAspect="1"/>
          </p:cNvPicPr>
          <p:nvPr/>
        </p:nvPicPr>
        <p:blipFill>
          <a:blip r:embed="rId2"/>
          <a:stretch>
            <a:fillRect/>
          </a:stretch>
        </p:blipFill>
        <p:spPr>
          <a:xfrm>
            <a:off x="289192" y="1449977"/>
            <a:ext cx="1875071" cy="5408023"/>
          </a:xfrm>
          <a:prstGeom prst="rect">
            <a:avLst/>
          </a:prstGeom>
        </p:spPr>
      </p:pic>
      <p:pic>
        <p:nvPicPr>
          <p:cNvPr id="7" name="Picture 6">
            <a:extLst>
              <a:ext uri="{FF2B5EF4-FFF2-40B4-BE49-F238E27FC236}">
                <a16:creationId xmlns:a16="http://schemas.microsoft.com/office/drawing/2014/main" id="{070A4153-DC2D-BD4E-845A-64B5F5C83610}"/>
              </a:ext>
            </a:extLst>
          </p:cNvPr>
          <p:cNvPicPr>
            <a:picLocks noChangeAspect="1"/>
          </p:cNvPicPr>
          <p:nvPr/>
        </p:nvPicPr>
        <p:blipFill>
          <a:blip r:embed="rId3"/>
          <a:stretch>
            <a:fillRect/>
          </a:stretch>
        </p:blipFill>
        <p:spPr>
          <a:xfrm>
            <a:off x="2532926" y="2293257"/>
            <a:ext cx="3245574" cy="4564743"/>
          </a:xfrm>
          <a:prstGeom prst="rect">
            <a:avLst/>
          </a:prstGeom>
        </p:spPr>
      </p:pic>
      <p:pic>
        <p:nvPicPr>
          <p:cNvPr id="8" name="Picture 7">
            <a:extLst>
              <a:ext uri="{FF2B5EF4-FFF2-40B4-BE49-F238E27FC236}">
                <a16:creationId xmlns:a16="http://schemas.microsoft.com/office/drawing/2014/main" id="{0D18C65D-4C95-7B41-BC84-7DE2BC22AEE9}"/>
              </a:ext>
            </a:extLst>
          </p:cNvPr>
          <p:cNvPicPr>
            <a:picLocks noChangeAspect="1"/>
          </p:cNvPicPr>
          <p:nvPr/>
        </p:nvPicPr>
        <p:blipFill>
          <a:blip r:embed="rId4"/>
          <a:stretch>
            <a:fillRect/>
          </a:stretch>
        </p:blipFill>
        <p:spPr>
          <a:xfrm>
            <a:off x="6431896" y="1550660"/>
            <a:ext cx="2389130" cy="2603328"/>
          </a:xfrm>
          <a:prstGeom prst="rect">
            <a:avLst/>
          </a:prstGeom>
        </p:spPr>
      </p:pic>
      <p:pic>
        <p:nvPicPr>
          <p:cNvPr id="9" name="Picture 8">
            <a:extLst>
              <a:ext uri="{FF2B5EF4-FFF2-40B4-BE49-F238E27FC236}">
                <a16:creationId xmlns:a16="http://schemas.microsoft.com/office/drawing/2014/main" id="{6F03263B-53DF-AA4F-A166-7DD7595C588A}"/>
              </a:ext>
            </a:extLst>
          </p:cNvPr>
          <p:cNvPicPr>
            <a:picLocks noChangeAspect="1"/>
          </p:cNvPicPr>
          <p:nvPr/>
        </p:nvPicPr>
        <p:blipFill>
          <a:blip r:embed="rId5"/>
          <a:stretch>
            <a:fillRect/>
          </a:stretch>
        </p:blipFill>
        <p:spPr>
          <a:xfrm>
            <a:off x="5574074" y="5050038"/>
            <a:ext cx="3246952" cy="1807962"/>
          </a:xfrm>
          <a:prstGeom prst="rect">
            <a:avLst/>
          </a:prstGeom>
        </p:spPr>
      </p:pic>
      <p:pic>
        <p:nvPicPr>
          <p:cNvPr id="10" name="Picture 9">
            <a:extLst>
              <a:ext uri="{FF2B5EF4-FFF2-40B4-BE49-F238E27FC236}">
                <a16:creationId xmlns:a16="http://schemas.microsoft.com/office/drawing/2014/main" id="{BB28280A-5859-7443-9715-9AE6F3DBC0C0}"/>
              </a:ext>
            </a:extLst>
          </p:cNvPr>
          <p:cNvPicPr>
            <a:picLocks noChangeAspect="1"/>
          </p:cNvPicPr>
          <p:nvPr/>
        </p:nvPicPr>
        <p:blipFill>
          <a:blip r:embed="rId6"/>
          <a:stretch>
            <a:fillRect/>
          </a:stretch>
        </p:blipFill>
        <p:spPr>
          <a:xfrm flipH="1">
            <a:off x="9091749" y="1918349"/>
            <a:ext cx="3246846" cy="4939651"/>
          </a:xfrm>
          <a:prstGeom prst="rect">
            <a:avLst/>
          </a:prstGeom>
        </p:spPr>
      </p:pic>
    </p:spTree>
    <p:extLst>
      <p:ext uri="{BB962C8B-B14F-4D97-AF65-F5344CB8AC3E}">
        <p14:creationId xmlns:p14="http://schemas.microsoft.com/office/powerpoint/2010/main" val="2434111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813410" y="167309"/>
            <a:ext cx="8552213" cy="923330"/>
          </a:xfrm>
          <a:prstGeom prst="rect">
            <a:avLst/>
          </a:prstGeom>
          <a:noFill/>
        </p:spPr>
        <p:txBody>
          <a:bodyPr wrap="square" lIns="91440" tIns="45720" rIns="91440" bIns="45720">
            <a:spAutoFit/>
          </a:bodyPr>
          <a:lstStyle/>
          <a:p>
            <a:pPr algn="ctr"/>
            <a:r>
              <a:rPr lang="en-US"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a:t>
            </a:r>
            <a:r>
              <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hat actions will you take?</a:t>
            </a:r>
          </a:p>
        </p:txBody>
      </p:sp>
      <p:sp>
        <p:nvSpPr>
          <p:cNvPr id="7" name="TextBox 6"/>
          <p:cNvSpPr txBox="1"/>
          <p:nvPr/>
        </p:nvSpPr>
        <p:spPr>
          <a:xfrm>
            <a:off x="625429" y="1895358"/>
            <a:ext cx="11224075" cy="3539430"/>
          </a:xfrm>
          <a:prstGeom prst="rect">
            <a:avLst/>
          </a:prstGeom>
          <a:noFill/>
        </p:spPr>
        <p:txBody>
          <a:bodyPr wrap="square" rtlCol="0">
            <a:spAutoFit/>
          </a:bodyPr>
          <a:lstStyle/>
          <a:p>
            <a:r>
              <a:rPr lang="en-AU" sz="2800" dirty="0">
                <a:latin typeface="+mj-lt"/>
              </a:rPr>
              <a:t>Now you know how important your teeth are and how to protect them, What will you now do to make sure your teeth are protected? Will you change your routine?</a:t>
            </a:r>
          </a:p>
          <a:p>
            <a:endParaRPr lang="en-AU" sz="2800" dirty="0">
              <a:latin typeface="+mj-lt"/>
            </a:endParaRPr>
          </a:p>
          <a:p>
            <a:r>
              <a:rPr lang="en-AU" sz="2800" dirty="0">
                <a:latin typeface="+mj-lt"/>
              </a:rPr>
              <a:t>For example, will you now floss at least once a day and visit your dentist </a:t>
            </a:r>
            <a:r>
              <a:rPr lang="en-AU" sz="2800">
                <a:latin typeface="+mj-lt"/>
              </a:rPr>
              <a:t>at least once </a:t>
            </a:r>
            <a:r>
              <a:rPr lang="en-AU" sz="2800" dirty="0">
                <a:latin typeface="+mj-lt"/>
              </a:rPr>
              <a:t>a year? </a:t>
            </a:r>
          </a:p>
          <a:p>
            <a:endParaRPr lang="en-AU" sz="2800" dirty="0">
              <a:latin typeface="+mj-lt"/>
            </a:endParaRPr>
          </a:p>
          <a:p>
            <a:r>
              <a:rPr lang="en-AU" sz="2800" dirty="0">
                <a:latin typeface="+mj-lt"/>
              </a:rPr>
              <a:t>Discuss with the person next to you. </a:t>
            </a:r>
          </a:p>
        </p:txBody>
      </p:sp>
    </p:spTree>
    <p:extLst>
      <p:ext uri="{BB962C8B-B14F-4D97-AF65-F5344CB8AC3E}">
        <p14:creationId xmlns:p14="http://schemas.microsoft.com/office/powerpoint/2010/main" val="3117818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9550" y="529259"/>
            <a:ext cx="6054240" cy="4832092"/>
          </a:xfrm>
          <a:prstGeom prst="rect">
            <a:avLst/>
          </a:prstGeom>
          <a:noFill/>
        </p:spPr>
        <p:txBody>
          <a:bodyPr wrap="square" lIns="91440" tIns="45720" rIns="91440" bIns="45720">
            <a:spAutoFit/>
          </a:bodyPr>
          <a:lstStyle/>
          <a:p>
            <a:pPr algn="ctr"/>
            <a:r>
              <a:rPr lang="en-US"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There’s a new Guardian and we’re looking for someone capable of taking up the role. </a:t>
            </a:r>
          </a:p>
          <a:p>
            <a:pPr algn="ctr"/>
            <a:endParaRPr lang="en-US" sz="4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a:p>
            <a:pPr algn="ctr"/>
            <a:r>
              <a:rPr lang="en-US"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You’ll be known as the ‘Iron Messenger!’</a:t>
            </a:r>
            <a:endParaRPr lang="en-US" sz="4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TextBox 2">
            <a:extLst>
              <a:ext uri="{FF2B5EF4-FFF2-40B4-BE49-F238E27FC236}">
                <a16:creationId xmlns:a16="http://schemas.microsoft.com/office/drawing/2014/main" id="{6791F70C-8FEA-0E42-AA9B-9F31B057CDB7}"/>
              </a:ext>
            </a:extLst>
          </p:cNvPr>
          <p:cNvSpPr txBox="1"/>
          <p:nvPr/>
        </p:nvSpPr>
        <p:spPr>
          <a:xfrm>
            <a:off x="3236670" y="6273225"/>
            <a:ext cx="6743700" cy="584775"/>
          </a:xfrm>
          <a:prstGeom prst="rect">
            <a:avLst/>
          </a:prstGeom>
          <a:noFill/>
        </p:spPr>
        <p:txBody>
          <a:bodyPr wrap="square" rtlCol="0">
            <a:spAutoFit/>
          </a:bodyPr>
          <a:lstStyle/>
          <a:p>
            <a:r>
              <a:rPr lang="en-AU" sz="3200" b="1" dirty="0">
                <a:latin typeface="+mj-lt"/>
              </a:rPr>
              <a:t>Which costume will you choose?</a:t>
            </a:r>
          </a:p>
        </p:txBody>
      </p:sp>
      <p:pic>
        <p:nvPicPr>
          <p:cNvPr id="6" name="Picture 5">
            <a:extLst>
              <a:ext uri="{FF2B5EF4-FFF2-40B4-BE49-F238E27FC236}">
                <a16:creationId xmlns:a16="http://schemas.microsoft.com/office/drawing/2014/main" id="{F139FCA5-D127-D14B-BAB9-EC3713DE3F3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43834" y="2220706"/>
            <a:ext cx="1509024" cy="3926541"/>
          </a:xfrm>
          <a:prstGeom prst="rect">
            <a:avLst/>
          </a:prstGeom>
        </p:spPr>
      </p:pic>
      <p:pic>
        <p:nvPicPr>
          <p:cNvPr id="7" name="Picture 6">
            <a:extLst>
              <a:ext uri="{FF2B5EF4-FFF2-40B4-BE49-F238E27FC236}">
                <a16:creationId xmlns:a16="http://schemas.microsoft.com/office/drawing/2014/main" id="{C996B28D-2912-2F46-8861-FC6953ED9EB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0486545" y="2084293"/>
            <a:ext cx="1505093" cy="3926541"/>
          </a:xfrm>
          <a:prstGeom prst="rect">
            <a:avLst/>
          </a:prstGeom>
        </p:spPr>
      </p:pic>
      <p:pic>
        <p:nvPicPr>
          <p:cNvPr id="8" name="Picture 7">
            <a:extLst>
              <a:ext uri="{FF2B5EF4-FFF2-40B4-BE49-F238E27FC236}">
                <a16:creationId xmlns:a16="http://schemas.microsoft.com/office/drawing/2014/main" id="{7CE49E85-32C3-D147-AEAC-F38AF7AC720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823507" y="529259"/>
            <a:ext cx="1905001" cy="2339616"/>
          </a:xfrm>
          <a:prstGeom prst="rect">
            <a:avLst/>
          </a:prstGeom>
        </p:spPr>
      </p:pic>
      <p:pic>
        <p:nvPicPr>
          <p:cNvPr id="9" name="Picture 8">
            <a:extLst>
              <a:ext uri="{FF2B5EF4-FFF2-40B4-BE49-F238E27FC236}">
                <a16:creationId xmlns:a16="http://schemas.microsoft.com/office/drawing/2014/main" id="{F6772E76-0D3F-4640-BE19-24CFA7A254B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353329" y="135117"/>
            <a:ext cx="1528814" cy="2346684"/>
          </a:xfrm>
          <a:prstGeom prst="rect">
            <a:avLst/>
          </a:prstGeom>
        </p:spPr>
      </p:pic>
    </p:spTree>
    <p:extLst>
      <p:ext uri="{BB962C8B-B14F-4D97-AF65-F5344CB8AC3E}">
        <p14:creationId xmlns:p14="http://schemas.microsoft.com/office/powerpoint/2010/main" val="3008365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586409"/>
            <a:ext cx="6953250" cy="4832092"/>
          </a:xfrm>
          <a:prstGeom prst="rect">
            <a:avLst/>
          </a:prstGeom>
          <a:noFill/>
        </p:spPr>
        <p:txBody>
          <a:bodyPr wrap="square" lIns="91440" tIns="45720" rIns="91440" bIns="45720">
            <a:spAutoFit/>
          </a:bodyPr>
          <a:lstStyle/>
          <a:p>
            <a:pPr algn="ctr"/>
            <a:r>
              <a:rPr lang="en-US"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Your job is to spread the message to as many people as possible about the importance of our teeth and how we can protect them?</a:t>
            </a:r>
          </a:p>
          <a:p>
            <a:pPr algn="ctr"/>
            <a:endParaRPr lang="en-US" sz="4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a:p>
            <a:pPr algn="ctr"/>
            <a:r>
              <a:rPr lang="en-US"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Do you have what it takes?</a:t>
            </a:r>
            <a:endParaRPr lang="en-US" sz="4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pic>
        <p:nvPicPr>
          <p:cNvPr id="3" name="Picture 2">
            <a:extLst>
              <a:ext uri="{FF2B5EF4-FFF2-40B4-BE49-F238E27FC236}">
                <a16:creationId xmlns:a16="http://schemas.microsoft.com/office/drawing/2014/main" id="{64763111-226C-FE4D-9FF8-2C61A21A9CB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43834" y="2220706"/>
            <a:ext cx="1509024" cy="3926541"/>
          </a:xfrm>
          <a:prstGeom prst="rect">
            <a:avLst/>
          </a:prstGeom>
        </p:spPr>
      </p:pic>
      <p:pic>
        <p:nvPicPr>
          <p:cNvPr id="4" name="Picture 3">
            <a:extLst>
              <a:ext uri="{FF2B5EF4-FFF2-40B4-BE49-F238E27FC236}">
                <a16:creationId xmlns:a16="http://schemas.microsoft.com/office/drawing/2014/main" id="{71AE77AA-F201-DC4D-8AFB-6CA67A36F8B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0486545" y="2084293"/>
            <a:ext cx="1505093" cy="3926541"/>
          </a:xfrm>
          <a:prstGeom prst="rect">
            <a:avLst/>
          </a:prstGeom>
        </p:spPr>
      </p:pic>
      <p:pic>
        <p:nvPicPr>
          <p:cNvPr id="6" name="Picture 5">
            <a:extLst>
              <a:ext uri="{FF2B5EF4-FFF2-40B4-BE49-F238E27FC236}">
                <a16:creationId xmlns:a16="http://schemas.microsoft.com/office/drawing/2014/main" id="{C01F5C2B-C2CB-7943-B32E-C094BBB27CC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823507" y="529259"/>
            <a:ext cx="1905001" cy="2339616"/>
          </a:xfrm>
          <a:prstGeom prst="rect">
            <a:avLst/>
          </a:prstGeom>
        </p:spPr>
      </p:pic>
      <p:pic>
        <p:nvPicPr>
          <p:cNvPr id="7" name="Picture 6">
            <a:extLst>
              <a:ext uri="{FF2B5EF4-FFF2-40B4-BE49-F238E27FC236}">
                <a16:creationId xmlns:a16="http://schemas.microsoft.com/office/drawing/2014/main" id="{08FF758F-E9C2-A54E-AC60-51915F1A41E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353329" y="135117"/>
            <a:ext cx="1528814" cy="2346684"/>
          </a:xfrm>
          <a:prstGeom prst="rect">
            <a:avLst/>
          </a:prstGeom>
        </p:spPr>
      </p:pic>
    </p:spTree>
    <p:extLst>
      <p:ext uri="{BB962C8B-B14F-4D97-AF65-F5344CB8AC3E}">
        <p14:creationId xmlns:p14="http://schemas.microsoft.com/office/powerpoint/2010/main" val="14938635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380720" y="163099"/>
            <a:ext cx="3411511" cy="830997"/>
          </a:xfrm>
          <a:prstGeom prst="rect">
            <a:avLst/>
          </a:prstGeom>
          <a:noFill/>
        </p:spPr>
        <p:txBody>
          <a:bodyPr wrap="none" lIns="91440" tIns="45720" rIns="91440" bIns="45720">
            <a:spAutoFit/>
          </a:bodyPr>
          <a:lstStyle/>
          <a:p>
            <a:pPr algn="ctr"/>
            <a:r>
              <a:rPr lang="en-US"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First Mission</a:t>
            </a:r>
          </a:p>
        </p:txBody>
      </p:sp>
      <p:sp>
        <p:nvSpPr>
          <p:cNvPr id="2" name="TextBox 1">
            <a:extLst>
              <a:ext uri="{FF2B5EF4-FFF2-40B4-BE49-F238E27FC236}">
                <a16:creationId xmlns:a16="http://schemas.microsoft.com/office/drawing/2014/main" id="{63FF49CC-BCDF-9B41-B146-D1975A9A6BD6}"/>
              </a:ext>
            </a:extLst>
          </p:cNvPr>
          <p:cNvSpPr txBox="1"/>
          <p:nvPr/>
        </p:nvSpPr>
        <p:spPr>
          <a:xfrm>
            <a:off x="456385" y="1591002"/>
            <a:ext cx="11260183" cy="1569660"/>
          </a:xfrm>
          <a:prstGeom prst="rect">
            <a:avLst/>
          </a:prstGeom>
          <a:noFill/>
        </p:spPr>
        <p:txBody>
          <a:bodyPr wrap="square" rtlCol="0">
            <a:spAutoFit/>
          </a:bodyPr>
          <a:lstStyle/>
          <a:p>
            <a:r>
              <a:rPr lang="en-AU" sz="3200" dirty="0">
                <a:latin typeface="+mj-lt"/>
              </a:rPr>
              <a:t>Your first mission is to think of as many ideas as possible that will help to educate other people, to ensure they know all the vital information about looking after their teeth?   </a:t>
            </a:r>
          </a:p>
        </p:txBody>
      </p:sp>
      <p:pic>
        <p:nvPicPr>
          <p:cNvPr id="10" name="Picture 9">
            <a:extLst>
              <a:ext uri="{FF2B5EF4-FFF2-40B4-BE49-F238E27FC236}">
                <a16:creationId xmlns:a16="http://schemas.microsoft.com/office/drawing/2014/main" id="{88005EDA-F1DA-D34F-A4CD-0626C77BF982}"/>
              </a:ext>
            </a:extLst>
          </p:cNvPr>
          <p:cNvPicPr>
            <a:picLocks noChangeAspect="1"/>
          </p:cNvPicPr>
          <p:nvPr/>
        </p:nvPicPr>
        <p:blipFill>
          <a:blip r:embed="rId2"/>
          <a:stretch>
            <a:fillRect/>
          </a:stretch>
        </p:blipFill>
        <p:spPr>
          <a:xfrm>
            <a:off x="2512785" y="3888196"/>
            <a:ext cx="7425781" cy="1833336"/>
          </a:xfrm>
          <a:prstGeom prst="rect">
            <a:avLst/>
          </a:prstGeom>
        </p:spPr>
      </p:pic>
    </p:spTree>
    <p:extLst>
      <p:ext uri="{BB962C8B-B14F-4D97-AF65-F5344CB8AC3E}">
        <p14:creationId xmlns:p14="http://schemas.microsoft.com/office/powerpoint/2010/main" val="17391418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65140" y="167309"/>
            <a:ext cx="3648756" cy="923330"/>
          </a:xfrm>
          <a:prstGeom prst="rect">
            <a:avLst/>
          </a:prstGeom>
          <a:noFill/>
        </p:spPr>
        <p:txBody>
          <a:bodyPr wrap="none" lIns="91440" tIns="45720" rIns="91440" bIns="45720">
            <a:spAutoFit/>
          </a:bodyPr>
          <a:lstStyle/>
          <a:p>
            <a:pPr algn="ctr"/>
            <a:r>
              <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Some ideas:</a:t>
            </a:r>
          </a:p>
        </p:txBody>
      </p:sp>
      <p:sp>
        <p:nvSpPr>
          <p:cNvPr id="7" name="TextBox 6"/>
          <p:cNvSpPr txBox="1"/>
          <p:nvPr/>
        </p:nvSpPr>
        <p:spPr>
          <a:xfrm>
            <a:off x="2065165" y="5805403"/>
            <a:ext cx="7604171" cy="523220"/>
          </a:xfrm>
          <a:prstGeom prst="rect">
            <a:avLst/>
          </a:prstGeom>
          <a:noFill/>
        </p:spPr>
        <p:txBody>
          <a:bodyPr wrap="square" rtlCol="0">
            <a:spAutoFit/>
          </a:bodyPr>
          <a:lstStyle/>
          <a:p>
            <a:r>
              <a:rPr lang="en-AU" sz="2800" dirty="0">
                <a:latin typeface="+mj-lt"/>
              </a:rPr>
              <a:t>Deliver a presentation at assembly to the school. </a:t>
            </a:r>
          </a:p>
        </p:txBody>
      </p:sp>
      <p:sp>
        <p:nvSpPr>
          <p:cNvPr id="6" name="TextBox 5">
            <a:extLst>
              <a:ext uri="{FF2B5EF4-FFF2-40B4-BE49-F238E27FC236}">
                <a16:creationId xmlns:a16="http://schemas.microsoft.com/office/drawing/2014/main" id="{69A6349F-766E-A54D-86BB-399E388C2FE8}"/>
              </a:ext>
            </a:extLst>
          </p:cNvPr>
          <p:cNvSpPr txBox="1"/>
          <p:nvPr/>
        </p:nvSpPr>
        <p:spPr>
          <a:xfrm rot="296425">
            <a:off x="6726075" y="2510570"/>
            <a:ext cx="4529842" cy="954107"/>
          </a:xfrm>
          <a:prstGeom prst="rect">
            <a:avLst/>
          </a:prstGeom>
          <a:noFill/>
        </p:spPr>
        <p:txBody>
          <a:bodyPr wrap="square" rtlCol="0">
            <a:spAutoFit/>
          </a:bodyPr>
          <a:lstStyle/>
          <a:p>
            <a:r>
              <a:rPr lang="en-AU" sz="2800" dirty="0">
                <a:latin typeface="+mj-lt"/>
              </a:rPr>
              <a:t>Write an information book or your own story book. </a:t>
            </a:r>
          </a:p>
        </p:txBody>
      </p:sp>
      <p:sp>
        <p:nvSpPr>
          <p:cNvPr id="8" name="TextBox 7">
            <a:extLst>
              <a:ext uri="{FF2B5EF4-FFF2-40B4-BE49-F238E27FC236}">
                <a16:creationId xmlns:a16="http://schemas.microsoft.com/office/drawing/2014/main" id="{DC0B9785-D7B6-2744-A83B-04DDB86D4525}"/>
              </a:ext>
            </a:extLst>
          </p:cNvPr>
          <p:cNvSpPr txBox="1"/>
          <p:nvPr/>
        </p:nvSpPr>
        <p:spPr>
          <a:xfrm rot="20949833">
            <a:off x="1278092" y="3411877"/>
            <a:ext cx="2987047" cy="523220"/>
          </a:xfrm>
          <a:prstGeom prst="rect">
            <a:avLst/>
          </a:prstGeom>
          <a:noFill/>
        </p:spPr>
        <p:txBody>
          <a:bodyPr wrap="square" rtlCol="0">
            <a:spAutoFit/>
          </a:bodyPr>
          <a:lstStyle/>
          <a:p>
            <a:r>
              <a:rPr lang="en-AU" sz="2800" dirty="0">
                <a:latin typeface="+mj-lt"/>
              </a:rPr>
              <a:t>Create a video. </a:t>
            </a:r>
          </a:p>
        </p:txBody>
      </p:sp>
      <p:sp>
        <p:nvSpPr>
          <p:cNvPr id="9" name="TextBox 8">
            <a:extLst>
              <a:ext uri="{FF2B5EF4-FFF2-40B4-BE49-F238E27FC236}">
                <a16:creationId xmlns:a16="http://schemas.microsoft.com/office/drawing/2014/main" id="{0EA68431-CE4E-8646-A8FB-F9012583E073}"/>
              </a:ext>
            </a:extLst>
          </p:cNvPr>
          <p:cNvSpPr txBox="1"/>
          <p:nvPr/>
        </p:nvSpPr>
        <p:spPr>
          <a:xfrm rot="314815">
            <a:off x="4994556" y="4556419"/>
            <a:ext cx="6444070" cy="523220"/>
          </a:xfrm>
          <a:prstGeom prst="rect">
            <a:avLst/>
          </a:prstGeom>
          <a:noFill/>
        </p:spPr>
        <p:txBody>
          <a:bodyPr wrap="square" rtlCol="0">
            <a:spAutoFit/>
          </a:bodyPr>
          <a:lstStyle/>
          <a:p>
            <a:r>
              <a:rPr lang="en-AU" sz="2800" dirty="0">
                <a:latin typeface="+mj-lt"/>
              </a:rPr>
              <a:t>Write a procedural text for teeth time. </a:t>
            </a:r>
          </a:p>
        </p:txBody>
      </p:sp>
      <p:sp>
        <p:nvSpPr>
          <p:cNvPr id="10" name="TextBox 9">
            <a:extLst>
              <a:ext uri="{FF2B5EF4-FFF2-40B4-BE49-F238E27FC236}">
                <a16:creationId xmlns:a16="http://schemas.microsoft.com/office/drawing/2014/main" id="{50100012-F581-2449-BEF9-D3C6C0DBDC37}"/>
              </a:ext>
            </a:extLst>
          </p:cNvPr>
          <p:cNvSpPr txBox="1"/>
          <p:nvPr/>
        </p:nvSpPr>
        <p:spPr>
          <a:xfrm>
            <a:off x="1500061" y="1599983"/>
            <a:ext cx="7604171" cy="523220"/>
          </a:xfrm>
          <a:prstGeom prst="rect">
            <a:avLst/>
          </a:prstGeom>
          <a:noFill/>
        </p:spPr>
        <p:txBody>
          <a:bodyPr wrap="square" rtlCol="0">
            <a:spAutoFit/>
          </a:bodyPr>
          <a:lstStyle/>
          <a:p>
            <a:r>
              <a:rPr lang="en-AU" sz="2800" dirty="0">
                <a:latin typeface="+mj-lt"/>
              </a:rPr>
              <a:t>Read the story Guardians of the Gums to a class. </a:t>
            </a:r>
          </a:p>
        </p:txBody>
      </p:sp>
      <p:pic>
        <p:nvPicPr>
          <p:cNvPr id="2" name="Picture 1">
            <a:extLst>
              <a:ext uri="{FF2B5EF4-FFF2-40B4-BE49-F238E27FC236}">
                <a16:creationId xmlns:a16="http://schemas.microsoft.com/office/drawing/2014/main" id="{566B7605-A541-0641-99D2-709EA5B1C05E}"/>
              </a:ext>
            </a:extLst>
          </p:cNvPr>
          <p:cNvPicPr>
            <a:picLocks noChangeAspect="1"/>
          </p:cNvPicPr>
          <p:nvPr/>
        </p:nvPicPr>
        <p:blipFill rotWithShape="1">
          <a:blip r:embed="rId2"/>
          <a:srcRect l="56667" t="49178" r="4000" b="8611"/>
          <a:stretch/>
        </p:blipFill>
        <p:spPr>
          <a:xfrm>
            <a:off x="445915" y="4940981"/>
            <a:ext cx="1619250" cy="1390187"/>
          </a:xfrm>
          <a:prstGeom prst="rect">
            <a:avLst/>
          </a:prstGeom>
        </p:spPr>
      </p:pic>
      <p:pic>
        <p:nvPicPr>
          <p:cNvPr id="11" name="Picture 10">
            <a:extLst>
              <a:ext uri="{FF2B5EF4-FFF2-40B4-BE49-F238E27FC236}">
                <a16:creationId xmlns:a16="http://schemas.microsoft.com/office/drawing/2014/main" id="{92B1DBB1-D793-8849-B192-2594825BC6A2}"/>
              </a:ext>
            </a:extLst>
          </p:cNvPr>
          <p:cNvPicPr>
            <a:picLocks noChangeAspect="1"/>
          </p:cNvPicPr>
          <p:nvPr/>
        </p:nvPicPr>
        <p:blipFill>
          <a:blip r:embed="rId3"/>
          <a:stretch>
            <a:fillRect/>
          </a:stretch>
        </p:blipFill>
        <p:spPr>
          <a:xfrm>
            <a:off x="358811" y="1082680"/>
            <a:ext cx="1083755" cy="1478750"/>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40E93818-BE30-124A-8446-6120714FC086}"/>
              </a:ext>
            </a:extLst>
          </p:cNvPr>
          <p:cNvPicPr>
            <a:picLocks noChangeAspect="1"/>
          </p:cNvPicPr>
          <p:nvPr/>
        </p:nvPicPr>
        <p:blipFill rotWithShape="1">
          <a:blip r:embed="rId2"/>
          <a:srcRect l="7333" t="4445" r="58889" b="54312"/>
          <a:stretch/>
        </p:blipFill>
        <p:spPr>
          <a:xfrm>
            <a:off x="3748139" y="3061084"/>
            <a:ext cx="1034002" cy="1010010"/>
          </a:xfrm>
          <a:prstGeom prst="rect">
            <a:avLst/>
          </a:prstGeom>
        </p:spPr>
      </p:pic>
      <p:pic>
        <p:nvPicPr>
          <p:cNvPr id="4" name="Picture 3">
            <a:extLst>
              <a:ext uri="{FF2B5EF4-FFF2-40B4-BE49-F238E27FC236}">
                <a16:creationId xmlns:a16="http://schemas.microsoft.com/office/drawing/2014/main" id="{A3177841-E6DC-6C44-8316-13B50029CA8C}"/>
              </a:ext>
            </a:extLst>
          </p:cNvPr>
          <p:cNvPicPr>
            <a:picLocks noChangeAspect="1"/>
          </p:cNvPicPr>
          <p:nvPr/>
        </p:nvPicPr>
        <p:blipFill rotWithShape="1">
          <a:blip r:embed="rId2"/>
          <a:srcRect l="8889" t="50834" r="61566" b="7719"/>
          <a:stretch/>
        </p:blipFill>
        <p:spPr>
          <a:xfrm>
            <a:off x="10610143" y="4539181"/>
            <a:ext cx="1356886" cy="1522825"/>
          </a:xfrm>
          <a:prstGeom prst="rect">
            <a:avLst/>
          </a:prstGeom>
        </p:spPr>
      </p:pic>
      <p:pic>
        <p:nvPicPr>
          <p:cNvPr id="12" name="Picture 11">
            <a:extLst>
              <a:ext uri="{FF2B5EF4-FFF2-40B4-BE49-F238E27FC236}">
                <a16:creationId xmlns:a16="http://schemas.microsoft.com/office/drawing/2014/main" id="{49BD4E2F-5309-B94B-B8ED-A84DF69EFD17}"/>
              </a:ext>
            </a:extLst>
          </p:cNvPr>
          <p:cNvPicPr>
            <a:picLocks noChangeAspect="1"/>
          </p:cNvPicPr>
          <p:nvPr/>
        </p:nvPicPr>
        <p:blipFill rotWithShape="1">
          <a:blip r:embed="rId2"/>
          <a:srcRect l="63556" t="6945" r="11555" b="62651"/>
          <a:stretch/>
        </p:blipFill>
        <p:spPr>
          <a:xfrm>
            <a:off x="10383078" y="1396769"/>
            <a:ext cx="1264835" cy="1236131"/>
          </a:xfrm>
          <a:prstGeom prst="rect">
            <a:avLst/>
          </a:prstGeom>
        </p:spPr>
      </p:pic>
    </p:spTree>
    <p:extLst>
      <p:ext uri="{BB962C8B-B14F-4D97-AF65-F5344CB8AC3E}">
        <p14:creationId xmlns:p14="http://schemas.microsoft.com/office/powerpoint/2010/main" val="17209180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1864" y="1419122"/>
            <a:ext cx="6110299" cy="4154984"/>
          </a:xfrm>
          <a:prstGeom prst="rect">
            <a:avLst/>
          </a:prstGeom>
          <a:noFill/>
          <a:ln>
            <a:noFill/>
          </a:ln>
        </p:spPr>
        <p:txBody>
          <a:bodyPr wrap="square">
            <a:spAutoFit/>
          </a:bodyPr>
          <a:lstStyle/>
          <a:p>
            <a:r>
              <a:rPr lang="en-GB" sz="2400" dirty="0">
                <a:latin typeface="+mj-lt"/>
              </a:rPr>
              <a:t>Your task is to design a poster that helps encourage people to look after their teeth. Use the facts and suggestions sheet provided to add valuable information to display on your poster.  Ensure it is colourful and eye catching as well as educating people about the importance of protecting their teeth. </a:t>
            </a:r>
          </a:p>
          <a:p>
            <a:endParaRPr lang="en-GB" sz="2400" dirty="0">
              <a:latin typeface="+mj-lt"/>
            </a:endParaRPr>
          </a:p>
          <a:p>
            <a:r>
              <a:rPr lang="en-GB" sz="2400" dirty="0">
                <a:latin typeface="+mj-lt"/>
              </a:rPr>
              <a:t>You might like to choose the best posters to put around your school or community to educate others and keep everyone’s teeth healthy! </a:t>
            </a:r>
          </a:p>
        </p:txBody>
      </p:sp>
      <p:sp>
        <p:nvSpPr>
          <p:cNvPr id="4" name="TextBox 3"/>
          <p:cNvSpPr txBox="1"/>
          <p:nvPr/>
        </p:nvSpPr>
        <p:spPr>
          <a:xfrm>
            <a:off x="251864" y="0"/>
            <a:ext cx="3276599" cy="1015663"/>
          </a:xfrm>
          <a:prstGeom prst="rect">
            <a:avLst/>
          </a:prstGeom>
          <a:noFill/>
        </p:spPr>
        <p:txBody>
          <a:bodyPr wrap="squar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a:t>
            </a:r>
            <a:endParaRPr lang="en-GB" sz="4400" b="1" u="sng" dirty="0"/>
          </a:p>
        </p:txBody>
      </p:sp>
      <p:pic>
        <p:nvPicPr>
          <p:cNvPr id="1026" name="Picture 2" descr="https://lh3.googleusercontent.com/zOLHnFpxs2khwL4VqYzIXzF-chP2LhlPa-rBlkhZC_MTWSYnoJ9mMaHQtJShLHQAqkytV0sv-3y7Uwdd6U3z5VxZCbY6f53uJUcEJZ0I0o8oTY2HHla95yds3XbhxBl7">
            <a:extLst>
              <a:ext uri="{FF2B5EF4-FFF2-40B4-BE49-F238E27FC236}">
                <a16:creationId xmlns:a16="http://schemas.microsoft.com/office/drawing/2014/main" id="{0BB2BF36-3120-D448-82B9-C8784CDCF0C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494338" y="230401"/>
            <a:ext cx="4143625" cy="60658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16912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58661</TotalTime>
  <Words>494</Words>
  <Application>Microsoft Macintosh PowerPoint</Application>
  <PresentationFormat>Widescreen</PresentationFormat>
  <Paragraphs>46</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Retrospect</vt:lpstr>
      <vt:lpstr>PowerPoint Presentation</vt:lpstr>
      <vt:lpstr>Lesson 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81</cp:revision>
  <dcterms:created xsi:type="dcterms:W3CDTF">2015-12-16T03:40:36Z</dcterms:created>
  <dcterms:modified xsi:type="dcterms:W3CDTF">2025-11-11T20:03:27Z</dcterms:modified>
</cp:coreProperties>
</file>